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28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24.jpeg" ContentType="image/jpeg"/>
  <Override PartName="/ppt/media/image17.png" ContentType="image/pn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20.10.16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71A79698-C6F9-43B0-9F73-A2C5A8DAEBDF}" type="slidenum">
              <a:rPr b="0" lang="ru-R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Второй уровень структуры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Третий уровень структуры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Четвёртый уровень структуры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Пятый уровень структуры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Шестой уровень структуры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Седьмой уровень структурыОбразец текста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640080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Второй уровень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914400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Третий уровень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188720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Четвертый уровень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1463040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Пятый уровень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20.10.16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F1E00394-88B0-496A-A0F3-D8F8B5B09614}" type="slidenum">
              <a:rPr b="0" lang="ru-RU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jpe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1.jpeg"/><Relationship Id="rId2" Type="http://schemas.openxmlformats.org/officeDocument/2006/relationships/image" Target="../media/image32.jpeg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4.jpeg"/><Relationship Id="rId2" Type="http://schemas.openxmlformats.org/officeDocument/2006/relationships/image" Target="../media/image35.jpeg"/><Relationship Id="rId3" Type="http://schemas.openxmlformats.org/officeDocument/2006/relationships/image" Target="../media/image36.jpeg"/><Relationship Id="rId4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7.jpeg"/><Relationship Id="rId2" Type="http://schemas.openxmlformats.org/officeDocument/2006/relationships/image" Target="../media/image38.jpe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21920" y="1371600"/>
            <a:ext cx="8229240" cy="3929400"/>
          </a:xfrm>
          <a:prstGeom prst="rect">
            <a:avLst/>
          </a:prstGeom>
          <a:noFill/>
          <a:ln>
            <a:noFill/>
          </a:ln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5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Реализация мероприятий перечня проектов народных инициатив по Боханскому району в 2015 году</a:t>
            </a:r>
            <a:endParaRPr b="0" lang="ru-R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rIns="18360" tIns="45000" bIns="45000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704160"/>
            <a:ext cx="8229240" cy="164448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2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«Новая Ида»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Приобретение и установка четырех детских игровых площадок в д.Булык по ул.Озерная, д.Заглик по ул.Трактовая, д.Гречёхон по ул.Колхозная, д.Хандагай по ул.Советская – 379 120 руб.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Пробретение пиломатериалов для ограждения детских игровых площадок в д.Булык по ул.Озерная, д.Заглик по ул.Трактовая, д.Гречёхон по ул.Колхозная, д.Хандагай по ул.Советская – 20 248 руб.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251640" y="2493000"/>
            <a:ext cx="4032000" cy="403200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112" name="Picture 3" descr=""/>
          <p:cNvPicPr/>
          <p:nvPr/>
        </p:nvPicPr>
        <p:blipFill>
          <a:blip r:embed="rId2"/>
          <a:stretch/>
        </p:blipFill>
        <p:spPr>
          <a:xfrm>
            <a:off x="4572000" y="2493000"/>
            <a:ext cx="4300200" cy="403200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332640"/>
            <a:ext cx="8229240" cy="1079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«Олонки»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Бурение скважины с.Олонки по ул.Нагорная – 387 642,63 руб.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Бурение скважины с.Олонки по ул.Каландаришвили – 293 831,37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323640" y="1989000"/>
            <a:ext cx="4886640" cy="36000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115" name="Picture 3" descr=""/>
          <p:cNvPicPr/>
          <p:nvPr/>
        </p:nvPicPr>
        <p:blipFill>
          <a:blip r:embed="rId2"/>
          <a:stretch/>
        </p:blipFill>
        <p:spPr>
          <a:xfrm>
            <a:off x="5314680" y="2133000"/>
            <a:ext cx="3312000" cy="360000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116640"/>
            <a:ext cx="8229240" cy="1367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«Серёдкино»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Ремонт отопительной системы в здании МБУК СКЦ «Юность» в с.Серёдкино – 182 158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17" name="Picture 2" descr=""/>
          <p:cNvPicPr/>
          <p:nvPr/>
        </p:nvPicPr>
        <p:blipFill>
          <a:blip r:embed="rId1"/>
          <a:stretch/>
        </p:blipFill>
        <p:spPr>
          <a:xfrm>
            <a:off x="467640" y="1989000"/>
            <a:ext cx="3754080" cy="423180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8" name="Picture 3" descr=""/>
          <p:cNvPicPr/>
          <p:nvPr/>
        </p:nvPicPr>
        <p:blipFill>
          <a:blip r:embed="rId2"/>
          <a:stretch/>
        </p:blipFill>
        <p:spPr>
          <a:xfrm>
            <a:off x="4562280" y="1989000"/>
            <a:ext cx="3842280" cy="423180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«Тараса»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Приобретение материалов и ремонт водонапорной башни в с.Тараса по ул.Колхозная – 186 750 руб.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материалов и ремонт водонапорной башни в с.Тараса в мкр.Юбилейный – 206 408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20" name="Picture 2" descr=""/>
          <p:cNvPicPr/>
          <p:nvPr/>
        </p:nvPicPr>
        <p:blipFill>
          <a:blip r:embed="rId1"/>
          <a:stretch/>
        </p:blipFill>
        <p:spPr>
          <a:xfrm>
            <a:off x="467640" y="1989000"/>
            <a:ext cx="3744000" cy="409356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121" name="Picture 3" descr=""/>
          <p:cNvPicPr/>
          <p:nvPr/>
        </p:nvPicPr>
        <p:blipFill>
          <a:blip r:embed="rId2"/>
          <a:stretch/>
        </p:blipFill>
        <p:spPr>
          <a:xfrm>
            <a:off x="4500000" y="1989000"/>
            <a:ext cx="3888000" cy="41040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«Тихоновка»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Приобретение материалов и ограждение кладбища в д.Чилим - 99 000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23" name="Picture 2" descr=""/>
          <p:cNvPicPr/>
          <p:nvPr/>
        </p:nvPicPr>
        <p:blipFill>
          <a:blip r:embed="rId1"/>
          <a:stretch/>
        </p:blipFill>
        <p:spPr>
          <a:xfrm>
            <a:off x="1645200" y="1935000"/>
            <a:ext cx="5853600" cy="4389120"/>
          </a:xfrm>
          <a:prstGeom prst="rect">
            <a:avLst/>
          </a:prstGeom>
          <a:ln w="190440">
            <a:solidFill>
              <a:srgbClr val="c8c6bd"/>
            </a:solidFill>
            <a:round/>
          </a:ln>
          <a:effectLst>
            <a:outerShdw algn="tl" blurRad="101600" dir="7200000" dist="50800" rotWithShape="0">
              <a:srgbClr val="000000">
                <a:alpha val="45000"/>
              </a:srgbClr>
            </a:outerShdw>
          </a:effectLst>
          <a:scene3d>
            <a:camera fov="5400000" prst="perspectiveFront"/>
            <a:lightRig dir="t" rig="threePt">
              <a:rot lat="0" lon="0" rev="19200000"/>
            </a:lightRig>
          </a:scene3d>
          <a:sp3d extrusionH="25400">
            <a:bevelT prst="hardEdge" w="304800" h="152400"/>
            <a:extrusionClr>
              <a:srgbClr val="ffffff"/>
            </a:extrusionClr>
          </a:sp3d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188640"/>
            <a:ext cx="8229240" cy="1007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и установка 3-х водопроводных труб в с.Тихоновка     - 270 684 руб.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1979640" y="1123560"/>
            <a:ext cx="2808000" cy="233244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126" name="Picture 3" descr=""/>
          <p:cNvPicPr/>
          <p:nvPr/>
        </p:nvPicPr>
        <p:blipFill>
          <a:blip r:embed="rId2"/>
          <a:stretch/>
        </p:blipFill>
        <p:spPr>
          <a:xfrm>
            <a:off x="4631760" y="2355480"/>
            <a:ext cx="4496760" cy="2886840"/>
          </a:xfrm>
          <a:prstGeom prst="rect">
            <a:avLst/>
          </a:prstGeom>
          <a:ln w="63360">
            <a:solidFill>
              <a:srgbClr val="333333"/>
            </a:solidFill>
            <a:round/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7" name="Picture 4" descr=""/>
          <p:cNvPicPr/>
          <p:nvPr/>
        </p:nvPicPr>
        <p:blipFill>
          <a:blip r:embed="rId3"/>
          <a:stretch/>
        </p:blipFill>
        <p:spPr>
          <a:xfrm>
            <a:off x="755640" y="3789000"/>
            <a:ext cx="4303440" cy="280800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«Укыр»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Бурение скважины в д.Петрограновка по ул.Лесная                           – 314 211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467640" y="2349000"/>
            <a:ext cx="3502080" cy="3528000"/>
          </a:xfrm>
          <a:prstGeom prst="rect">
            <a:avLst/>
          </a:prstGeom>
          <a:ln w="190440">
            <a:solidFill>
              <a:srgbClr val="c8c6bd"/>
            </a:solidFill>
            <a:round/>
          </a:ln>
          <a:effectLst>
            <a:outerShdw algn="tl" blurRad="101600" dir="7200000" dist="50800" rotWithShape="0">
              <a:srgbClr val="000000">
                <a:alpha val="45000"/>
              </a:srgbClr>
            </a:outerShdw>
          </a:effectLst>
          <a:scene3d>
            <a:camera fov="5400000" prst="perspectiveFront"/>
            <a:lightRig dir="t" rig="threePt">
              <a:rot lat="0" lon="0" rev="19200000"/>
            </a:lightRig>
          </a:scene3d>
          <a:sp3d extrusionH="25400">
            <a:bevelT prst="hardEdge" w="304800" h="152400"/>
            <a:extrusionClr>
              <a:srgbClr val="ffffff"/>
            </a:extrusionClr>
          </a:sp3d>
        </p:spPr>
      </p:pic>
      <p:pic>
        <p:nvPicPr>
          <p:cNvPr id="130" name="Picture 3" descr=""/>
          <p:cNvPicPr/>
          <p:nvPr/>
        </p:nvPicPr>
        <p:blipFill>
          <a:blip r:embed="rId2"/>
          <a:stretch/>
        </p:blipFill>
        <p:spPr>
          <a:xfrm>
            <a:off x="4140000" y="1772640"/>
            <a:ext cx="4680000" cy="4392000"/>
          </a:xfrm>
          <a:prstGeom prst="rect">
            <a:avLst/>
          </a:prstGeom>
          <a:ln w="190440">
            <a:solidFill>
              <a:srgbClr val="c8c6bd"/>
            </a:solidFill>
            <a:round/>
          </a:ln>
          <a:effectLst>
            <a:outerShdw algn="tl" blurRad="101600" dir="7200000" dist="50800" rotWithShape="0">
              <a:srgbClr val="000000">
                <a:alpha val="45000"/>
              </a:srgbClr>
            </a:outerShdw>
          </a:effectLst>
          <a:scene3d>
            <a:camera fov="5400000" prst="perspectiveFront"/>
            <a:lightRig dir="t" rig="threePt">
              <a:rot lat="0" lon="0" rev="19200000"/>
            </a:lightRig>
          </a:scene3d>
          <a:sp3d extrusionH="25400">
            <a:bevelT prst="hardEdge" w="304800" h="152400"/>
            <a:extrusionClr>
              <a:srgbClr val="ffffff"/>
            </a:extrusionClr>
          </a:sp3d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60640"/>
            <a:ext cx="8229240" cy="1151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и установка детской игровой площадки в д.Донская по ул.Школьная – 99 000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32" name="Picture 2" descr=""/>
          <p:cNvPicPr/>
          <p:nvPr/>
        </p:nvPicPr>
        <p:blipFill>
          <a:blip r:embed="rId1"/>
          <a:stretch/>
        </p:blipFill>
        <p:spPr>
          <a:xfrm>
            <a:off x="1331640" y="1845000"/>
            <a:ext cx="6336360" cy="42048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«Хохорск»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Ремонт отопительной системы, замена окон и межкомнатной двери в Харатиргенском сельском Доме культуры д.Харатирген – 505 500 руб.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половой краски для Харатиргенского сельского Дома культуры д.Харатирген – 2 816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34" name="Picture 2" descr=""/>
          <p:cNvPicPr/>
          <p:nvPr/>
        </p:nvPicPr>
        <p:blipFill>
          <a:blip r:embed="rId1"/>
          <a:stretch/>
        </p:blipFill>
        <p:spPr>
          <a:xfrm>
            <a:off x="467640" y="1917000"/>
            <a:ext cx="3291840" cy="438912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135" name="Picture 3" descr=""/>
          <p:cNvPicPr/>
          <p:nvPr/>
        </p:nvPicPr>
        <p:blipFill>
          <a:blip r:embed="rId2"/>
          <a:stretch/>
        </p:blipFill>
        <p:spPr>
          <a:xfrm>
            <a:off x="4500000" y="1628640"/>
            <a:ext cx="3600000" cy="23040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136" name="Picture 4" descr=""/>
          <p:cNvPicPr/>
          <p:nvPr/>
        </p:nvPicPr>
        <p:blipFill>
          <a:blip r:embed="rId3"/>
          <a:stretch/>
        </p:blipFill>
        <p:spPr>
          <a:xfrm>
            <a:off x="4644000" y="4149000"/>
            <a:ext cx="2592000" cy="252000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60640"/>
            <a:ext cx="8229240" cy="1439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«Шаралдай»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Ограждение территории обелиска в с.Дундай Боханского района Иркутской области – 328 000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38" name="Picture 2" descr=""/>
          <p:cNvPicPr/>
          <p:nvPr/>
        </p:nvPicPr>
        <p:blipFill>
          <a:blip r:embed="rId1"/>
          <a:stretch/>
        </p:blipFill>
        <p:spPr>
          <a:xfrm>
            <a:off x="251640" y="1845000"/>
            <a:ext cx="4464000" cy="4032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39" name="Picture 3" descr=""/>
          <p:cNvPicPr/>
          <p:nvPr/>
        </p:nvPicPr>
        <p:blipFill>
          <a:blip r:embed="rId2"/>
          <a:stretch/>
        </p:blipFill>
        <p:spPr>
          <a:xfrm>
            <a:off x="5004000" y="1845000"/>
            <a:ext cx="3384000" cy="4104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3640" y="116640"/>
            <a:ext cx="8229240" cy="1007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Основные показатели реализации перечня проектов народных инициатив по годам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683640" y="1268640"/>
          <a:ext cx="7848360" cy="4176000"/>
        </p:xfrm>
        <a:graphic>
          <a:graphicData uri="http://schemas.openxmlformats.org/drawingml/2006/table">
            <a:tbl>
              <a:tblPr/>
              <a:tblGrid>
                <a:gridCol w="1962000"/>
                <a:gridCol w="1962000"/>
                <a:gridCol w="1962000"/>
                <a:gridCol w="1962720"/>
              </a:tblGrid>
              <a:tr h="720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 годам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Поселения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Финансирование (тыс. руб.)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Количество мероприятий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  <a:tr h="1152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(Народный бюджет)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10452,2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 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  <a:tr h="576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10160,5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  <a:tr h="576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13+1(район)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19396,2(6380,4)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57(5)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  <a:tr h="576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8811, 1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  <a:tr h="576000"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2015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6094,8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9aaf2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188640"/>
            <a:ext cx="8229240" cy="1295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«Александровское»</a:t>
            </a:r>
            <a:r>
              <a:rPr b="1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Ремонт зрительного зала МБУК «Александровский СКЦ» -  386 105 руб.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395640" y="1772640"/>
            <a:ext cx="4176000" cy="345600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2" name="Picture 3" descr=""/>
          <p:cNvPicPr/>
          <p:nvPr/>
        </p:nvPicPr>
        <p:blipFill>
          <a:blip r:embed="rId2"/>
          <a:stretch/>
        </p:blipFill>
        <p:spPr>
          <a:xfrm>
            <a:off x="4500000" y="1845000"/>
            <a:ext cx="4248000" cy="3384000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60640"/>
            <a:ext cx="8229240" cy="1223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«Бохан»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Ремонт дорог местного значения от перекрестка ул. Трактовая и до дома №17 по ул. Заводская (600м) в п.Бохан – 1 355 647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94" name="Picture 2" descr=""/>
          <p:cNvPicPr/>
          <p:nvPr/>
        </p:nvPicPr>
        <p:blipFill>
          <a:blip r:embed="rId1"/>
          <a:stretch/>
        </p:blipFill>
        <p:spPr>
          <a:xfrm>
            <a:off x="323640" y="1898280"/>
            <a:ext cx="4098240" cy="38448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  <p:pic>
        <p:nvPicPr>
          <p:cNvPr id="95" name="Picture 3" descr=""/>
          <p:cNvPicPr/>
          <p:nvPr/>
        </p:nvPicPr>
        <p:blipFill>
          <a:blip r:embed="rId2"/>
          <a:stretch/>
        </p:blipFill>
        <p:spPr>
          <a:xfrm>
            <a:off x="4860000" y="1926720"/>
            <a:ext cx="4032000" cy="38160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332640"/>
            <a:ext cx="8229240" cy="223200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«Буреть»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Приобретение навесного и прицепного оборудования на трактор МТЗ-82 (фронтальный погрузчик «Универсал 800Б, ковш 0,6 м3, отвал бульдозерный) для нужд ЖКХ – 230 000 руб.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Ремонт водопроводной сети по ул.Октябрьская в с.Буреть (200м)               – 99 912 руб.  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97" name="Picture 3" descr=""/>
          <p:cNvPicPr/>
          <p:nvPr/>
        </p:nvPicPr>
        <p:blipFill>
          <a:blip r:embed="rId1"/>
          <a:stretch/>
        </p:blipFill>
        <p:spPr>
          <a:xfrm>
            <a:off x="755640" y="2421000"/>
            <a:ext cx="3394080" cy="4104000"/>
          </a:xfrm>
          <a:prstGeom prst="rect">
            <a:avLst/>
          </a:prstGeom>
          <a:ln w="76320">
            <a:solidFill>
              <a:srgbClr val="292929"/>
            </a:solidFill>
            <a:miter/>
          </a:ln>
          <a:effectLst>
            <a:reflection algn="bl" blurRad="12700" dir="5400000" dist="5000" endPos="28000" rotWithShape="0" stA="28000" sy="-100000"/>
          </a:effectLst>
          <a:scene3d>
            <a:camera prst="orthographicFront"/>
            <a:lightRig dir="t" rig="threeP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8" name="Picture 5" descr=""/>
          <p:cNvPicPr/>
          <p:nvPr/>
        </p:nvPicPr>
        <p:blipFill>
          <a:blip r:embed="rId2"/>
          <a:stretch/>
        </p:blipFill>
        <p:spPr>
          <a:xfrm>
            <a:off x="4428000" y="2493000"/>
            <a:ext cx="4464000" cy="4104000"/>
          </a:xfrm>
          <a:prstGeom prst="rect">
            <a:avLst/>
          </a:prstGeom>
          <a:ln w="76320">
            <a:solidFill>
              <a:srgbClr val="292929"/>
            </a:solidFill>
            <a:miter/>
          </a:ln>
          <a:effectLst>
            <a:reflection algn="bl" blurRad="12700" dir="5400000" dist="5000" endPos="28000" rotWithShape="0" stA="28000" sy="-100000"/>
          </a:effectLst>
          <a:scene3d>
            <a:camera prst="orthographicFront"/>
            <a:lightRig dir="t" rig="threeP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60640"/>
            <a:ext cx="8229240" cy="1151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«Казачье»  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Ремонт водокачки по ул.Кузнецовская, 1А д.Крюкова                                                        –   362 800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755640" y="1556640"/>
            <a:ext cx="3394080" cy="4525560"/>
          </a:xfrm>
          <a:prstGeom prst="rect">
            <a:avLst/>
          </a:prstGeom>
          <a:ln w="19044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1" name="Picture 3" descr=""/>
          <p:cNvPicPr/>
          <p:nvPr/>
        </p:nvPicPr>
        <p:blipFill>
          <a:blip r:embed="rId2"/>
          <a:stretch/>
        </p:blipFill>
        <p:spPr>
          <a:xfrm>
            <a:off x="4572000" y="1556640"/>
            <a:ext cx="3672000" cy="4680000"/>
          </a:xfrm>
          <a:prstGeom prst="rect">
            <a:avLst/>
          </a:prstGeom>
          <a:ln w="19044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60640"/>
            <a:ext cx="8229240" cy="1079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и установка фонарей уличного освещения в с.Казачье по ул.Мира – 11 400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03" name="Picture 2" descr=""/>
          <p:cNvPicPr/>
          <p:nvPr/>
        </p:nvPicPr>
        <p:blipFill>
          <a:blip r:embed="rId1"/>
          <a:stretch/>
        </p:blipFill>
        <p:spPr>
          <a:xfrm>
            <a:off x="755640" y="1628640"/>
            <a:ext cx="3521160" cy="452556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4" name="Picture 3" descr=""/>
          <p:cNvPicPr/>
          <p:nvPr/>
        </p:nvPicPr>
        <p:blipFill>
          <a:blip r:embed="rId2"/>
          <a:stretch/>
        </p:blipFill>
        <p:spPr>
          <a:xfrm>
            <a:off x="4500000" y="1628640"/>
            <a:ext cx="3816000" cy="4536000"/>
          </a:xfrm>
          <a:prstGeom prst="rect">
            <a:avLst/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188640"/>
            <a:ext cx="8229240" cy="1079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 «Каменка»</a:t>
            </a:r>
            <a:r>
              <a:rPr b="1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Обустройство водонапорной башни в с.Каменка, ул.Строда, 12А – 358 000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2051640" y="1124640"/>
            <a:ext cx="5688360" cy="519948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332640"/>
            <a:ext cx="8229240" cy="1151640"/>
          </a:xfrm>
          <a:prstGeom prst="rect">
            <a:avLst/>
          </a:prstGeom>
          <a:noFill/>
          <a:ln>
            <a:noFill/>
          </a:ln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Приобретение оборудования (фотореле ФР 601) для текущего ремонта уличного освещения в с.Каменка по ул.Ленина и ул.Гагарина – 2 211 руб.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108" name="Picture 2" descr=""/>
          <p:cNvPicPr/>
          <p:nvPr/>
        </p:nvPicPr>
        <p:blipFill>
          <a:blip r:embed="rId1"/>
          <a:stretch/>
        </p:blipFill>
        <p:spPr>
          <a:xfrm>
            <a:off x="2988000" y="2061000"/>
            <a:ext cx="2592000" cy="2376000"/>
          </a:xfrm>
          <a:prstGeom prst="rect">
            <a:avLst/>
          </a:prstGeom>
          <a:ln>
            <a:noFill/>
          </a:ln>
        </p:spPr>
      </p:pic>
      <p:pic>
        <p:nvPicPr>
          <p:cNvPr id="109" name="Picture 2" descr=""/>
          <p:cNvPicPr/>
          <p:nvPr/>
        </p:nvPicPr>
        <p:blipFill>
          <a:blip r:embed="rId2"/>
          <a:stretch/>
        </p:blipFill>
        <p:spPr>
          <a:xfrm>
            <a:off x="971640" y="1628640"/>
            <a:ext cx="7128360" cy="4752000"/>
          </a:xfrm>
          <a:prstGeom prst="rect">
            <a:avLst/>
          </a:prstGeom>
          <a:ln w="88920">
            <a:solidFill>
              <a:srgbClr val="000000"/>
            </a:solidFill>
            <a:miter/>
          </a:ln>
          <a:effectLst>
            <a:innerShdw blurRad="76200">
              <a:srgbClr val="000000"/>
            </a:innerShdw>
          </a:effectLst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Application>LibreOffice/5.1.2.2$Windows_x86 LibreOffice_project/d3bf12ecb743fc0d20e0be0c58ca359301eb705f</Application>
  <Words>165</Words>
  <Paragraphs>47</Paragraphs>
  <Company>Econom-P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2015-12-08T04:08:43Z</dcterms:created>
  <dc:creator>Pavel</dc:creator>
  <dc:description/>
  <dc:language>ru-RU</dc:language>
  <cp:lastModifiedBy/>
  <dcterms:modified xsi:type="dcterms:W3CDTF">2016-10-20T22:31:25Z</dcterms:modified>
  <cp:revision>27</cp:revision>
  <dc:subject/>
  <dc:title>Реализация мероприятий перечня проектов народных инициатив по Боханскому району в 2015 году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Econom-P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19</vt:i4>
  </property>
</Properties>
</file>